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8" r:id="rId3"/>
    <p:sldId id="275" r:id="rId4"/>
    <p:sldId id="277" r:id="rId5"/>
    <p:sldId id="273" r:id="rId6"/>
    <p:sldId id="265" r:id="rId7"/>
    <p:sldId id="276" r:id="rId8"/>
    <p:sldId id="267" r:id="rId9"/>
    <p:sldId id="271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04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73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37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5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6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26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493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47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4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4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7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5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7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14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2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74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14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7575" y="2144712"/>
            <a:ext cx="8825658" cy="4214285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SEED CERTIFICATION USING ARTIFICIAL INTELLIGENCE</a:t>
            </a:r>
          </a:p>
        </p:txBody>
      </p:sp>
      <p:sp>
        <p:nvSpPr>
          <p:cNvPr id="4" name="AutoShape 2" descr="SRM Institute of Science and Technology Vector Logo - (.SVG + .PNG) -  VectorLogoSeek.Com"/>
          <p:cNvSpPr>
            <a:spLocks noChangeAspect="1" noChangeArrowheads="1"/>
          </p:cNvSpPr>
          <p:nvPr/>
        </p:nvSpPr>
        <p:spPr bwMode="auto">
          <a:xfrm flipH="1">
            <a:off x="460375" y="-144463"/>
            <a:ext cx="1110848" cy="111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SRM Institute of Science and Technology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SRM Institute of Science and Technology - Wikipedia"/>
          <p:cNvSpPr>
            <a:spLocks noChangeAspect="1" noChangeArrowheads="1"/>
          </p:cNvSpPr>
          <p:nvPr/>
        </p:nvSpPr>
        <p:spPr bwMode="auto">
          <a:xfrm>
            <a:off x="155575" y="-914400"/>
            <a:ext cx="1914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SRM Institute of Science and Technology - Wikipedia"/>
          <p:cNvSpPr>
            <a:spLocks noChangeAspect="1" noChangeArrowheads="1"/>
          </p:cNvSpPr>
          <p:nvPr/>
        </p:nvSpPr>
        <p:spPr bwMode="auto">
          <a:xfrm>
            <a:off x="307975" y="19923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SRM Institute of Science and Technology - Wikiped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271" y="341088"/>
            <a:ext cx="1322246" cy="13180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064" b="13550"/>
          <a:stretch/>
        </p:blipFill>
        <p:spPr>
          <a:xfrm>
            <a:off x="1015799" y="624041"/>
            <a:ext cx="2214135" cy="6768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7886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BDFF463-2FD0-0D4E-8D50-81D903730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1" r="1" b="5571"/>
          <a:stretch/>
        </p:blipFill>
        <p:spPr>
          <a:xfrm>
            <a:off x="444277" y="955833"/>
            <a:ext cx="1798744" cy="2223808"/>
          </a:xfrm>
          <a:prstGeom prst="foldedCorner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09E986-17D6-4657-A265-69F3CDBEF762}"/>
              </a:ext>
            </a:extLst>
          </p:cNvPr>
          <p:cNvGrpSpPr/>
          <p:nvPr/>
        </p:nvGrpSpPr>
        <p:grpSpPr>
          <a:xfrm>
            <a:off x="444277" y="3895154"/>
            <a:ext cx="5362833" cy="2374070"/>
            <a:chOff x="444277" y="3895154"/>
            <a:chExt cx="5362833" cy="23740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05D23-4568-1449-9603-F0D276F7D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54" b="5010"/>
            <a:stretch/>
          </p:blipFill>
          <p:spPr>
            <a:xfrm>
              <a:off x="444277" y="3895154"/>
              <a:ext cx="1798743" cy="2374070"/>
            </a:xfrm>
            <a:prstGeom prst="foldedCorner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465484" y="4127589"/>
              <a:ext cx="334162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latin typeface="IBM Plex Sans" panose="020B0503050203000203" pitchFamily="34" charset="0"/>
                </a:rPr>
                <a:t>Name:</a:t>
              </a:r>
              <a:r>
                <a:rPr lang="en-GB" sz="1600" dirty="0">
                  <a:latin typeface="IBM Plex Sans" panose="020B0503050203000203" pitchFamily="34" charset="0"/>
                </a:rPr>
                <a:t> Melvin Abraham.                                          
</a:t>
              </a:r>
              <a:r>
                <a:rPr lang="en-GB" sz="1600" b="1" dirty="0">
                  <a:latin typeface="IBM Plex Sans" panose="020B0503050203000203" pitchFamily="34" charset="0"/>
                </a:rPr>
                <a:t>Role:</a:t>
              </a:r>
              <a:r>
                <a:rPr lang="en-GB" sz="1600" dirty="0">
                  <a:latin typeface="IBM Plex Sans" panose="020B0503050203000203" pitchFamily="34" charset="0"/>
                </a:rPr>
                <a:t> UI design / Implementation</a:t>
              </a:r>
            </a:p>
            <a:p>
              <a:endParaRPr lang="en-GB" sz="1600" dirty="0">
                <a:latin typeface="IBM Plex Sans" panose="020B0503050203000203" pitchFamily="34" charset="0"/>
              </a:endParaRPr>
            </a:p>
            <a:p>
              <a:r>
                <a:rPr lang="en-GB" sz="1600" dirty="0">
                  <a:latin typeface="IBM Plex Sans" panose="020B0503050203000203" pitchFamily="34" charset="0"/>
                </a:rPr>
                <a:t>B. Tech CSE department</a:t>
              </a:r>
            </a:p>
            <a:p>
              <a:r>
                <a:rPr lang="en-GB" sz="1600" dirty="0">
                  <a:latin typeface="IBM Plex Sans" panose="020B0503050203000203" pitchFamily="34" charset="0"/>
                </a:rPr>
                <a:t>3</a:t>
              </a:r>
              <a:r>
                <a:rPr lang="en-GB" sz="1600" baseline="30000" dirty="0">
                  <a:latin typeface="IBM Plex Sans" panose="020B0503050203000203" pitchFamily="34" charset="0"/>
                </a:rPr>
                <a:t>rd</a:t>
              </a:r>
              <a:r>
                <a:rPr lang="en-GB" sz="1600" dirty="0">
                  <a:latin typeface="IBM Plex Sans" panose="020B0503050203000203" pitchFamily="34" charset="0"/>
                </a:rPr>
                <a:t> year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8165483" y="5711599"/>
            <a:ext cx="2986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2488043" y="1160778"/>
            <a:ext cx="29869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IBM Plex Sans" panose="020B0503050203000203" pitchFamily="34" charset="0"/>
              </a:rPr>
              <a:t>Name:</a:t>
            </a:r>
            <a:r>
              <a:rPr lang="en-GB" sz="1600" dirty="0">
                <a:latin typeface="IBM Plex Sans" panose="020B0503050203000203" pitchFamily="34" charset="0"/>
              </a:rPr>
              <a:t> Min </a:t>
            </a:r>
            <a:r>
              <a:rPr lang="en-GB" sz="1600" dirty="0" err="1">
                <a:latin typeface="IBM Plex Sans" panose="020B0503050203000203" pitchFamily="34" charset="0"/>
              </a:rPr>
              <a:t>Oviya</a:t>
            </a:r>
            <a:r>
              <a:rPr lang="en-GB" sz="1600" dirty="0">
                <a:latin typeface="IBM Plex Sans" panose="020B0503050203000203" pitchFamily="34" charset="0"/>
              </a:rPr>
              <a:t> S                                  
</a:t>
            </a:r>
            <a:r>
              <a:rPr lang="en-GB" sz="1600" b="1" dirty="0">
                <a:latin typeface="IBM Plex Sans" panose="020B0503050203000203" pitchFamily="34" charset="0"/>
              </a:rPr>
              <a:t>Role:</a:t>
            </a:r>
            <a:r>
              <a:rPr lang="en-GB" sz="1600" dirty="0">
                <a:latin typeface="IBM Plex Sans" panose="020B0503050203000203" pitchFamily="34" charset="0"/>
              </a:rPr>
              <a:t> Idea Development                                  
</a:t>
            </a:r>
          </a:p>
          <a:p>
            <a:r>
              <a:rPr lang="en-GB" sz="1600" dirty="0">
                <a:latin typeface="IBM Plex Sans" panose="020B0503050203000203" pitchFamily="34" charset="0"/>
              </a:rPr>
              <a:t>B. Tech ECE department,                          </a:t>
            </a:r>
          </a:p>
          <a:p>
            <a:r>
              <a:rPr lang="en-GB" sz="1600" dirty="0">
                <a:latin typeface="IBM Plex Sans" panose="020B0503050203000203" pitchFamily="34" charset="0"/>
              </a:rPr>
              <a:t>3</a:t>
            </a:r>
            <a:r>
              <a:rPr lang="en-GB" sz="1600" baseline="30000" dirty="0">
                <a:latin typeface="IBM Plex Sans" panose="020B0503050203000203" pitchFamily="34" charset="0"/>
              </a:rPr>
              <a:t>rd</a:t>
            </a:r>
            <a:r>
              <a:rPr lang="en-GB" sz="1600" dirty="0">
                <a:latin typeface="IBM Plex Sans" panose="020B0503050203000203" pitchFamily="34" charset="0"/>
              </a:rPr>
              <a:t> year              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01BCBF-4E3E-4BCF-87DD-75218550F898}"/>
              </a:ext>
            </a:extLst>
          </p:cNvPr>
          <p:cNvGrpSpPr/>
          <p:nvPr/>
        </p:nvGrpSpPr>
        <p:grpSpPr>
          <a:xfrm>
            <a:off x="6096000" y="955833"/>
            <a:ext cx="4986258" cy="2223808"/>
            <a:chOff x="6416042" y="982503"/>
            <a:chExt cx="4986258" cy="2223808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BEA8CB0-34DE-604E-9E7F-36766FF0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632" b="20272"/>
            <a:stretch/>
          </p:blipFill>
          <p:spPr>
            <a:xfrm>
              <a:off x="6416042" y="982503"/>
              <a:ext cx="1788761" cy="2223808"/>
            </a:xfrm>
            <a:prstGeom prst="foldedCorner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8415373" y="1013377"/>
              <a:ext cx="298692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latin typeface="IBM Plex Sans" panose="020B0503050203000203" pitchFamily="34" charset="0"/>
                </a:rPr>
                <a:t>Name:</a:t>
              </a:r>
              <a:r>
                <a:rPr lang="en-GB" sz="1600" dirty="0">
                  <a:latin typeface="IBM Plex Sans" panose="020B0503050203000203" pitchFamily="34" charset="0"/>
                </a:rPr>
                <a:t> Akhil </a:t>
              </a:r>
              <a:r>
                <a:rPr lang="en-GB" sz="1600" dirty="0" err="1">
                  <a:latin typeface="IBM Plex Sans" panose="020B0503050203000203" pitchFamily="34" charset="0"/>
                </a:rPr>
                <a:t>Sanker</a:t>
              </a:r>
              <a:r>
                <a:rPr lang="en-GB" sz="1600" dirty="0">
                  <a:latin typeface="IBM Plex Sans" panose="020B0503050203000203" pitchFamily="34" charset="0"/>
                </a:rPr>
                <a:t>                                        
</a:t>
              </a:r>
              <a:r>
                <a:rPr lang="en-GB" sz="1600" b="1" dirty="0">
                  <a:latin typeface="IBM Plex Sans" panose="020B0503050203000203" pitchFamily="34" charset="0"/>
                </a:rPr>
                <a:t>Role:</a:t>
              </a:r>
              <a:r>
                <a:rPr lang="en-GB" sz="1600" dirty="0">
                  <a:latin typeface="IBM Plex Sans" panose="020B0503050203000203" pitchFamily="34" charset="0"/>
                </a:rPr>
                <a:t> AI Deployment / Implementation</a:t>
              </a:r>
            </a:p>
            <a:p>
              <a:endParaRPr lang="en-GB" sz="1600" dirty="0">
                <a:latin typeface="IBM Plex Sans" panose="020B0503050203000203" pitchFamily="34" charset="0"/>
              </a:endParaRPr>
            </a:p>
            <a:p>
              <a:r>
                <a:rPr lang="en-GB" sz="1600" dirty="0">
                  <a:latin typeface="IBM Plex Sans" panose="020B0503050203000203" pitchFamily="34" charset="0"/>
                </a:rPr>
                <a:t>B. Tech CSE department</a:t>
              </a:r>
            </a:p>
            <a:p>
              <a:r>
                <a:rPr lang="en-GB" sz="1600" dirty="0">
                  <a:latin typeface="IBM Plex Sans" panose="020B0503050203000203" pitchFamily="34" charset="0"/>
                </a:rPr>
                <a:t>3</a:t>
              </a:r>
              <a:r>
                <a:rPr lang="en-GB" sz="1600" baseline="30000" dirty="0">
                  <a:latin typeface="IBM Plex Sans" panose="020B0503050203000203" pitchFamily="34" charset="0"/>
                </a:rPr>
                <a:t>rd</a:t>
              </a:r>
              <a:r>
                <a:rPr lang="en-GB" sz="1600" dirty="0">
                  <a:latin typeface="IBM Plex Sans" panose="020B0503050203000203" pitchFamily="34" charset="0"/>
                </a:rPr>
                <a:t> year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B22C04-72CF-46CD-8267-871EC5FED980}"/>
              </a:ext>
            </a:extLst>
          </p:cNvPr>
          <p:cNvGrpSpPr/>
          <p:nvPr/>
        </p:nvGrpSpPr>
        <p:grpSpPr>
          <a:xfrm>
            <a:off x="6095999" y="3895154"/>
            <a:ext cx="5689028" cy="2374070"/>
            <a:chOff x="6486617" y="3895154"/>
            <a:chExt cx="5689028" cy="2374070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6994FD4-482B-E24B-A1AD-B9064B15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169" r="22728"/>
            <a:stretch/>
          </p:blipFill>
          <p:spPr>
            <a:xfrm>
              <a:off x="6486617" y="3895154"/>
              <a:ext cx="1788762" cy="2374070"/>
            </a:xfrm>
            <a:prstGeom prst="foldedCorner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564270" y="4021654"/>
              <a:ext cx="361137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b="1" dirty="0">
                  <a:latin typeface="IBM Plex Sans" panose="020B0503050203000203" pitchFamily="34" charset="0"/>
                </a:rPr>
                <a:t>Name:</a:t>
              </a:r>
              <a:r>
                <a:rPr lang="en-GB" sz="1600" dirty="0">
                  <a:latin typeface="IBM Plex Sans" panose="020B0503050203000203" pitchFamily="34" charset="0"/>
                </a:rPr>
                <a:t> </a:t>
              </a:r>
              <a:r>
                <a:rPr lang="en-GB" sz="1600" dirty="0" err="1">
                  <a:latin typeface="IBM Plex Sans" panose="020B0503050203000203" pitchFamily="34" charset="0"/>
                </a:rPr>
                <a:t>Jeshron</a:t>
              </a:r>
              <a:r>
                <a:rPr lang="en-GB" sz="1600" dirty="0">
                  <a:latin typeface="IBM Plex Sans" panose="020B0503050203000203" pitchFamily="34" charset="0"/>
                </a:rPr>
                <a:t> </a:t>
              </a:r>
              <a:r>
                <a:rPr lang="en-GB" sz="1600" dirty="0" err="1">
                  <a:latin typeface="IBM Plex Sans" panose="020B0503050203000203" pitchFamily="34" charset="0"/>
                </a:rPr>
                <a:t>Sonali</a:t>
              </a:r>
              <a:r>
                <a:rPr lang="en-GB" sz="1600" dirty="0">
                  <a:latin typeface="IBM Plex Sans" panose="020B0503050203000203" pitchFamily="34" charset="0"/>
                </a:rPr>
                <a:t> A</a:t>
              </a:r>
            </a:p>
            <a:p>
              <a:r>
                <a:rPr lang="en-GB" sz="1600" b="1" dirty="0">
                  <a:latin typeface="IBM Plex Sans" panose="020B0503050203000203" pitchFamily="34" charset="0"/>
                </a:rPr>
                <a:t>Role:</a:t>
              </a:r>
              <a:r>
                <a:rPr lang="en-GB" sz="1600" dirty="0">
                  <a:latin typeface="IBM Plex Sans" panose="020B0503050203000203" pitchFamily="34" charset="0"/>
                </a:rPr>
                <a:t> Idea Documentation</a:t>
              </a:r>
            </a:p>
            <a:p>
              <a:endParaRPr lang="en-GB" sz="1600" dirty="0">
                <a:latin typeface="IBM Plex Sans" panose="020B0503050203000203" pitchFamily="34" charset="0"/>
              </a:endParaRPr>
            </a:p>
            <a:p>
              <a:r>
                <a:rPr lang="en-GB" sz="1600" dirty="0">
                  <a:latin typeface="IBM Plex Sans" panose="020B0503050203000203" pitchFamily="34" charset="0"/>
                </a:rPr>
                <a:t>B. Tech ECE department</a:t>
              </a:r>
            </a:p>
            <a:p>
              <a:r>
                <a:rPr lang="en-GB" sz="1600" dirty="0">
                  <a:latin typeface="IBM Plex Sans" panose="020B0503050203000203" pitchFamily="34" charset="0"/>
                </a:rPr>
                <a:t>3</a:t>
              </a:r>
              <a:r>
                <a:rPr lang="en-GB" sz="1600" baseline="30000" dirty="0">
                  <a:latin typeface="IBM Plex Sans" panose="020B0503050203000203" pitchFamily="34" charset="0"/>
                </a:rPr>
                <a:t>rd</a:t>
              </a:r>
              <a:r>
                <a:rPr lang="en-GB" sz="1600" dirty="0">
                  <a:latin typeface="IBM Plex Sans" panose="020B0503050203000203" pitchFamily="34" charset="0"/>
                </a:rPr>
                <a:t> year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56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7829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844" y="2027860"/>
            <a:ext cx="7847505" cy="34496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Seed quality issues have been demanded a need for effective traceability solution.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It is estimated that the direct contribution of good quality of seed alone to the production of seed is 15%-20%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Features such as color crack etc.. Are the basic parameters in validating seed quality  </a:t>
            </a:r>
            <a:endParaRPr lang="en-US" b="1" dirty="0"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Monitoring of 130 seed laboratory in the country is difficult task.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41" y="2257696"/>
            <a:ext cx="2531172" cy="27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1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1076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PROTOTYPE DEMO</a:t>
            </a:r>
          </a:p>
        </p:txBody>
      </p:sp>
      <p:pic>
        <p:nvPicPr>
          <p:cNvPr id="4" name="SeedCert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87" r="2209" b="2947"/>
          <a:stretch/>
        </p:blipFill>
        <p:spPr>
          <a:xfrm>
            <a:off x="2006354" y="1662953"/>
            <a:ext cx="7981026" cy="45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452720"/>
            <a:ext cx="9404723" cy="1061757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NOVELITY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130" y="1851828"/>
            <a:ext cx="6492517" cy="3279466"/>
          </a:xfrm>
        </p:spPr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Artificial neural network has a ability to find magnetic induction of 150  and 200 Mt for better germination</a:t>
            </a:r>
            <a:endParaRPr lang="en-GB" dirty="0">
              <a:latin typeface="IBM Plex Sans" panose="020B050305020300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This method will replace time consuming  physical grow out method using tetrazolium manual testing.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The automated data will be stored in distributed  cloud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6F26-060B-4D1F-AA38-742B52D4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221" y="1982731"/>
            <a:ext cx="4385570" cy="26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4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2908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SCALABILITY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575" y="1608579"/>
            <a:ext cx="6166518" cy="44210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Improves capital optimization, Reduces counterparty risks, Improved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Instant and efficient verification of the seed quality based on the provided data</a:t>
            </a:r>
            <a:endParaRPr lang="en-GB" dirty="0">
              <a:latin typeface="IBM Plex Sans" panose="020B050305020300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30 days is taken in laboratory to test the samples of the seeds.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IBM Plex Sans" panose="020B0503050203000203" pitchFamily="34" charset="0"/>
              </a:rPr>
              <a:t>The data of the samples of maize seed is stored in cloud computing after germination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FB683-F3C0-4B89-93F9-7030F28A2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" t="11594"/>
          <a:stretch/>
        </p:blipFill>
        <p:spPr>
          <a:xfrm>
            <a:off x="7474998" y="1608579"/>
            <a:ext cx="4188410" cy="44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69900"/>
            <a:ext cx="9404723" cy="1066800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058" y="1952416"/>
            <a:ext cx="7647362" cy="3067497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IBM Plex Sans" panose="020B0503050203000203" pitchFamily="34" charset="0"/>
              </a:rPr>
              <a:t>130 Labs and 700 testing's reduces the time for testing and accuracy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IBM Plex Sans" panose="020B0503050203000203" pitchFamily="34" charset="0"/>
              </a:rPr>
              <a:t>10% improvement of quality of seed and increase in income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IBM Plex Sans" panose="020B0503050203000203" pitchFamily="34" charset="0"/>
              </a:rPr>
              <a:t>The increase in growth seed production will be 14 billion USD by 2025 using AI.</a:t>
            </a:r>
          </a:p>
        </p:txBody>
      </p:sp>
      <p:pic>
        <p:nvPicPr>
          <p:cNvPr id="4" name="Picture 2" descr="Image result for impact of seed germin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703" y="1952416"/>
            <a:ext cx="2706688" cy="336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74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12124"/>
            <a:ext cx="9403742" cy="807076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BUSINESS 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871311"/>
            <a:ext cx="7215064" cy="3916929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1800" dirty="0">
                <a:latin typeface="IBM Plex Sans" panose="020B0503050203000203" pitchFamily="34" charset="0"/>
              </a:rPr>
              <a:t>Model allows the customer – Seed certifying agency  to use the services by paying the fixed amount for every 1kg of seed sample  after testing .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IBM Plex Sans" panose="020B0503050203000203" pitchFamily="34" charset="0"/>
              </a:rPr>
              <a:t>Monthly Subscription for 1 kg of seed is Rs.15 . 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IBM Plex Sans" panose="020B0503050203000203" pitchFamily="34" charset="0"/>
              </a:rPr>
              <a:t>Annual subscription for using seed testing software is Rs 70 / kg</a:t>
            </a:r>
          </a:p>
          <a:p>
            <a:pPr>
              <a:lnSpc>
                <a:spcPct val="160000"/>
              </a:lnSpc>
            </a:pPr>
            <a:r>
              <a:rPr lang="en-US" sz="1800" dirty="0">
                <a:latin typeface="IBM Plex Sans" panose="020B0503050203000203" pitchFamily="34" charset="0"/>
              </a:rPr>
              <a:t>1 kg of seed with annual subscription cost for using seed testing software varies according to the type of seed data being used.</a:t>
            </a:r>
          </a:p>
        </p:txBody>
      </p:sp>
      <p:sp>
        <p:nvSpPr>
          <p:cNvPr id="4" name="AutoShape 2" descr="The Seed: Structure, Functions, Dispersion - Concepts, Videos, Exampl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8AAD3-DED9-4DE3-BB04-1452FC91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865" y="2039987"/>
            <a:ext cx="3764818" cy="355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2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4560"/>
            <a:ext cx="9170989" cy="1084679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MARKET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974244"/>
            <a:ext cx="7068583" cy="3343479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dirty="0">
                <a:latin typeface="IBM Plex Sans" panose="020B0503050203000203" pitchFamily="34" charset="0"/>
              </a:rPr>
              <a:t>Manual testing costs around </a:t>
            </a:r>
            <a:r>
              <a:rPr lang="en-GB" dirty="0">
                <a:latin typeface="IBM Plex Sans" panose="020B0503050203000203" pitchFamily="34" charset="0"/>
              </a:rPr>
              <a:t>Rs.35 per </a:t>
            </a:r>
            <a:r>
              <a:rPr lang="en-US" dirty="0">
                <a:latin typeface="IBM Plex Sans" panose="020B0503050203000203" pitchFamily="34" charset="0"/>
              </a:rPr>
              <a:t>kg which makes it Rs. 4,515 crore.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IBM Plex Sans" panose="020B0503050203000203" pitchFamily="34" charset="0"/>
              </a:rPr>
              <a:t>Revenue will be generalized based on the samples of the seed and seed testing is tremendous based on seed samples of annual basis of customer (state government)</a:t>
            </a:r>
          </a:p>
          <a:p>
            <a:pPr algn="just">
              <a:lnSpc>
                <a:spcPct val="170000"/>
              </a:lnSpc>
            </a:pPr>
            <a:r>
              <a:rPr lang="en-US" dirty="0">
                <a:latin typeface="IBM Plex Sans" panose="020B0503050203000203" pitchFamily="34" charset="0"/>
              </a:rPr>
              <a:t>Indian seed estimation reaches value of $3.6 billion in 2020 growing annual rate of CAGR of around 17 percent. 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3AAA89A-2B8C-4834-BC8D-A3DD784521B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20336" r="45711" b="4014"/>
          <a:stretch/>
        </p:blipFill>
        <p:spPr bwMode="auto">
          <a:xfrm>
            <a:off x="8149701" y="1814444"/>
            <a:ext cx="3684233" cy="390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98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826362" cy="1065364"/>
          </a:xfrm>
        </p:spPr>
        <p:txBody>
          <a:bodyPr/>
          <a:lstStyle/>
          <a:p>
            <a:r>
              <a:rPr lang="en-US" b="1" dirty="0">
                <a:latin typeface="IBM Plex Sans" panose="020B0503050203000203" pitchFamily="34" charset="0"/>
              </a:rPr>
              <a:t>BUSINESS PLAN – REVENUE 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666" y="2464904"/>
            <a:ext cx="63408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0"/>
              </a:rPr>
              <a:t>Base year sales rate is around Rs. 70 per kg of seed.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IBM Plex Sans" panose="020B0503050203000203" pitchFamily="34" charset="0"/>
              </a:rPr>
              <a:t>Calculation</a:t>
            </a:r>
            <a:r>
              <a:rPr lang="en-US" sz="2000" dirty="0">
                <a:latin typeface="IBM Plex Sans" panose="020B0503050203000203" pitchFamily="34" charset="0"/>
              </a:rPr>
              <a:t> : 10% of 43million hectares of field which is 106253 acres Rs in crore’s.</a:t>
            </a:r>
          </a:p>
          <a:p>
            <a:endParaRPr lang="en-US" sz="2000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IBM Plex Sans" panose="020B0503050203000203" pitchFamily="34" charset="0"/>
              </a:rPr>
              <a:t>Annual Revenue for seed Testing:</a:t>
            </a:r>
          </a:p>
          <a:p>
            <a:endParaRPr lang="en-US" sz="2000" b="1" dirty="0">
              <a:latin typeface="IBM Plex Sans" panose="020B0503050203000203" pitchFamily="34" charset="0"/>
            </a:endParaRPr>
          </a:p>
          <a:p>
            <a:r>
              <a:rPr lang="en-US" sz="2000" dirty="0">
                <a:latin typeface="IBM Plex Sans" panose="020B0503050203000203" pitchFamily="34" charset="0"/>
              </a:rPr>
              <a:t>	1. 1</a:t>
            </a:r>
            <a:r>
              <a:rPr lang="en-US" sz="2000" baseline="30000" dirty="0">
                <a:latin typeface="IBM Plex Sans" panose="020B0503050203000203" pitchFamily="34" charset="0"/>
              </a:rPr>
              <a:t>st</a:t>
            </a:r>
            <a:r>
              <a:rPr lang="en-US" sz="2000" dirty="0">
                <a:latin typeface="IBM Plex Sans" panose="020B0503050203000203" pitchFamily="34" charset="0"/>
              </a:rPr>
              <a:t> year – Rs. 70 per kg of seed – 2.40 Cr</a:t>
            </a:r>
          </a:p>
          <a:p>
            <a:pPr lvl="1"/>
            <a:r>
              <a:rPr lang="en-US" sz="2000" dirty="0">
                <a:latin typeface="IBM Plex Sans" panose="020B0503050203000203" pitchFamily="34" charset="0"/>
              </a:rPr>
              <a:t>2. 2</a:t>
            </a:r>
            <a:r>
              <a:rPr lang="en-US" sz="2000" baseline="30000" dirty="0">
                <a:latin typeface="IBM Plex Sans" panose="020B0503050203000203" pitchFamily="34" charset="0"/>
              </a:rPr>
              <a:t>ND</a:t>
            </a:r>
            <a:r>
              <a:rPr lang="en-US" sz="2000" dirty="0">
                <a:latin typeface="IBM Plex Sans" panose="020B0503050203000203" pitchFamily="34" charset="0"/>
              </a:rPr>
              <a:t> year – Rs. 80 per kg of seed  – 3.40 Cr</a:t>
            </a:r>
          </a:p>
          <a:p>
            <a:r>
              <a:rPr lang="en-US" sz="2000" dirty="0">
                <a:latin typeface="IBM Plex Sans" panose="020B0503050203000203" pitchFamily="34" charset="0"/>
              </a:rPr>
              <a:t>	3. 3</a:t>
            </a:r>
            <a:r>
              <a:rPr lang="en-US" sz="2000" baseline="30000" dirty="0">
                <a:latin typeface="IBM Plex Sans" panose="020B0503050203000203" pitchFamily="34" charset="0"/>
              </a:rPr>
              <a:t>rd</a:t>
            </a:r>
            <a:r>
              <a:rPr lang="en-US" sz="2000" dirty="0">
                <a:latin typeface="IBM Plex Sans" panose="020B0503050203000203" pitchFamily="34" charset="0"/>
              </a:rPr>
              <a:t> year- Rs. 90 per kg of the seed – 3.80 Cr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DA441-0635-4CA9-AB80-74AC37846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753" y="2116798"/>
            <a:ext cx="3875581" cy="36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7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7120</TotalTime>
  <Words>515</Words>
  <Application>Microsoft Office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IBM Plex Sans</vt:lpstr>
      <vt:lpstr>Wingdings 3</vt:lpstr>
      <vt:lpstr>Ion</vt:lpstr>
      <vt:lpstr>SEED CERTIFICATION USING ARTIFICIAL INTELLIGENCE</vt:lpstr>
      <vt:lpstr>PROBLEM STATEMENT</vt:lpstr>
      <vt:lpstr>PROTOTYPE DEMO</vt:lpstr>
      <vt:lpstr>NOVELITY</vt:lpstr>
      <vt:lpstr>SCALABILITY</vt:lpstr>
      <vt:lpstr>IMPACT</vt:lpstr>
      <vt:lpstr>BUSINESS  MODEL</vt:lpstr>
      <vt:lpstr>MARKET VALUE</vt:lpstr>
      <vt:lpstr>BUSINESS PLAN – REVENUE BASED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SEED CERTIFICATION USING ARTIFICIAL NEURAL NETWORK</dc:title>
  <dc:creator>enjoyntech</dc:creator>
  <cp:lastModifiedBy>Melvin Abraham</cp:lastModifiedBy>
  <cp:revision>120</cp:revision>
  <dcterms:created xsi:type="dcterms:W3CDTF">2021-04-19T16:26:55Z</dcterms:created>
  <dcterms:modified xsi:type="dcterms:W3CDTF">2021-05-08T11:29:32Z</dcterms:modified>
</cp:coreProperties>
</file>